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6"/>
  </p:sldMasterIdLst>
  <p:notesMasterIdLst>
    <p:notesMasterId r:id="rId30"/>
  </p:notesMasterIdLst>
  <p:sldIdLst>
    <p:sldId id="256" r:id="rId17"/>
    <p:sldId id="257" r:id="rId18"/>
    <p:sldId id="295" r:id="rId19"/>
    <p:sldId id="296" r:id="rId20"/>
    <p:sldId id="265" r:id="rId21"/>
    <p:sldId id="293" r:id="rId22"/>
    <p:sldId id="258" r:id="rId23"/>
    <p:sldId id="259" r:id="rId24"/>
    <p:sldId id="261" r:id="rId25"/>
    <p:sldId id="275" r:id="rId26"/>
    <p:sldId id="297" r:id="rId27"/>
    <p:sldId id="291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9090"/>
    <a:srgbClr val="2E75B6"/>
    <a:srgbClr val="00B050"/>
    <a:srgbClr val="548235"/>
    <a:srgbClr val="9C3030"/>
    <a:srgbClr val="00CC66"/>
    <a:srgbClr val="D65252"/>
    <a:srgbClr val="5E913B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07" autoAdjust="0"/>
  </p:normalViewPr>
  <p:slideViewPr>
    <p:cSldViewPr snapToGrid="0">
      <p:cViewPr varScale="1">
        <p:scale>
          <a:sx n="65" d="100"/>
          <a:sy n="65" d="100"/>
        </p:scale>
        <p:origin x="150" y="2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notesMaster" Target="notesMasters/notesMaster1.xml"/><Relationship Id="rId8" Type="http://schemas.openxmlformats.org/officeDocument/2006/relationships/customXml" Target="../customXml/item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Доля ОС на мобильном </a:t>
            </a:r>
            <a:r>
              <a:rPr lang="ru-RU" dirty="0" smtClean="0"/>
              <a:t>рынке </a:t>
            </a:r>
          </a:p>
          <a:p>
            <a:pPr>
              <a:defRPr/>
            </a:pPr>
            <a:r>
              <a:rPr lang="ru-RU" dirty="0" smtClean="0"/>
              <a:t>Рейтинг от </a:t>
            </a:r>
            <a:r>
              <a:rPr lang="en-US" dirty="0" smtClean="0"/>
              <a:t>IDC</a:t>
            </a:r>
            <a:r>
              <a:rPr lang="ru-RU" baseline="0" dirty="0" smtClean="0"/>
              <a:t> </a:t>
            </a:r>
            <a:r>
              <a:rPr lang="ru-RU" dirty="0" smtClean="0"/>
              <a:t>(</a:t>
            </a:r>
            <a:r>
              <a:rPr lang="en-US" sz="1862" b="0" i="0" u="none" strike="noStrike" baseline="0" dirty="0" smtClean="0">
                <a:effectLst/>
              </a:rPr>
              <a:t>International Data Corporation</a:t>
            </a:r>
            <a:r>
              <a:rPr lang="ru-RU" dirty="0" smtClean="0"/>
              <a:t>)</a:t>
            </a:r>
            <a:r>
              <a:rPr lang="en-US" dirty="0" smtClean="0"/>
              <a:t> Q12015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ОС на мобильном рынке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Лист1!$A$2:$A$6</c:f>
              <c:strCache>
                <c:ptCount val="5"/>
                <c:pt idx="0">
                  <c:v>Android</c:v>
                </c:pt>
                <c:pt idx="1">
                  <c:v>Apple iOS</c:v>
                </c:pt>
                <c:pt idx="2">
                  <c:v>Microsoft</c:v>
                </c:pt>
                <c:pt idx="3">
                  <c:v>Blackberry</c:v>
                </c:pt>
                <c:pt idx="4">
                  <c:v>Другие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78</c:v>
                </c:pt>
                <c:pt idx="1">
                  <c:v>18.3</c:v>
                </c:pt>
                <c:pt idx="2">
                  <c:v>2.7</c:v>
                </c:pt>
                <c:pt idx="3">
                  <c:v>0.3</c:v>
                </c:pt>
                <c:pt idx="4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3FC4A-7799-4462-8D23-5284FAF7CD89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C6C10-9584-4F66-8830-15E8D1D72A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7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Начать доклад хотелось бы со слов Льва Николаевича Толстого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/*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читаю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предположить,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 Лев Николаевич был нашим современником, 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бы пошла о знаниях для родителей касательно своих детей.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5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немаловажных</a:t>
            </a:r>
            <a:r>
              <a:rPr lang="ru-RU" baseline="0" dirty="0" smtClean="0"/>
              <a:t> аспектов реализации системы является разграничение прав доступа.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388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Перейдём </a:t>
            </a:r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слов к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практической демонстрации.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67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системе школьного образования можно</a:t>
            </a:r>
            <a:r>
              <a:rPr lang="ru-RU" baseline="0" dirty="0" smtClean="0"/>
              <a:t> выделить 3 единицы – это ученик, учебное заведение и родители.</a:t>
            </a:r>
          </a:p>
          <a:p>
            <a:r>
              <a:rPr lang="ru-RU" baseline="0" dirty="0" smtClean="0"/>
              <a:t>Обычные способы порой не эффективны из-за бессовестности ученика, забывчивости любого из участников или по иным причинам. Поэтому связь, которая должна быть в идеале попросту не может быть достигнута.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мы живём</a:t>
            </a:r>
            <a:r>
              <a:rPr lang="ru-RU" baseline="0" dirty="0" smtClean="0"/>
              <a:t> в технологически активно развивающемся обществе, именно технологии способны разрешить данную проблему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63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Окружающий</a:t>
            </a:r>
            <a:r>
              <a:rPr lang="ru-RU" baseline="0" dirty="0" smtClean="0"/>
              <a:t> нас мир боле невозможно представить без цифровых технологий. Люди постоянно хотят иметь доступ к большим объемам информации в режиме нон-стоп.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Персональные компьютеры не могут предоставить такой возможности из-за необходимости постоянного подключения к сети и габаритов.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помощь приходят более компактные и мобильные цифровые устройства такие как планшеты и смартфоны, но и их функциональность была бы ничтожно мала без специально написанных приложений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4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так… Основные вопросы квалификационной работы. /*освещение*/. А теперь поговорим об актуальности выбранной 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8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Почему именно платформа</a:t>
            </a:r>
            <a:r>
              <a:rPr lang="en-US" baseline="0" dirty="0" smtClean="0"/>
              <a:t> Android</a:t>
            </a:r>
            <a:r>
              <a:rPr lang="ru-RU" baseline="0" dirty="0" smtClean="0"/>
              <a:t>? Первая причина - данные </a:t>
            </a:r>
            <a:r>
              <a:rPr lang="ru-RU" baseline="0" dirty="0" smtClean="0"/>
              <a:t>компании </a:t>
            </a:r>
            <a:r>
              <a:rPr lang="en-US" baseline="0" dirty="0" smtClean="0"/>
              <a:t>IDC</a:t>
            </a:r>
            <a:r>
              <a:rPr lang="ru-RU" baseline="0" dirty="0" smtClean="0"/>
              <a:t>, </a:t>
            </a:r>
            <a:r>
              <a:rPr lang="ru-RU" baseline="0" dirty="0" smtClean="0"/>
              <a:t>опубликованные </a:t>
            </a:r>
            <a:r>
              <a:rPr lang="ru-RU" baseline="0" dirty="0" smtClean="0"/>
              <a:t>за первый квартал 2015, операционная система </a:t>
            </a:r>
            <a:r>
              <a:rPr lang="en-US" baseline="0" dirty="0" smtClean="0"/>
              <a:t>Android </a:t>
            </a:r>
            <a:r>
              <a:rPr lang="ru-RU" baseline="0" dirty="0" smtClean="0"/>
              <a:t>была установлена на 78% проданных мобильных устройствах.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68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Вторая причина – </a:t>
            </a:r>
            <a:r>
              <a:rPr lang="ru-RU" baseline="0" dirty="0" err="1" smtClean="0"/>
              <a:t>кросплатформенность</a:t>
            </a:r>
            <a:r>
              <a:rPr lang="ru-RU" baseline="0" dirty="0" smtClean="0"/>
              <a:t>. За счёт неё одно и тоже приложение может быть запущено на различных типах устройств под управлением данной ОС.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66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немного о</a:t>
            </a:r>
            <a:r>
              <a:rPr lang="ru-RU" baseline="0" dirty="0" smtClean="0"/>
              <a:t> технической стороне. /*чтение с экрана*/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3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4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1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983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1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83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4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1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0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48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86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0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90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1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326811-E2F7-4789-AEA2-03D690297A91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1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20462"/>
            <a:ext cx="9895118" cy="2845550"/>
          </a:xfrm>
        </p:spPr>
        <p:txBody>
          <a:bodyPr/>
          <a:lstStyle/>
          <a:p>
            <a:r>
              <a:rPr lang="ru-RU" sz="3600" dirty="0" smtClean="0"/>
              <a:t>Автоматизированная </a:t>
            </a:r>
            <a:r>
              <a:rPr lang="ru-RU" sz="3600" dirty="0"/>
              <a:t>система для мобильных устройств </a:t>
            </a:r>
            <a:r>
              <a:rPr lang="ru-RU" sz="3600" dirty="0" smtClean="0"/>
              <a:t>«Обеспечение родительского контроля учащихся» </a:t>
            </a:r>
            <a:r>
              <a:rPr lang="ru-RU" sz="3600" dirty="0"/>
              <a:t>на базе операционной системы </a:t>
            </a:r>
            <a:r>
              <a:rPr lang="ru-RU" sz="3600" i="1" dirty="0" err="1" smtClean="0"/>
              <a:t>Android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3966012"/>
            <a:ext cx="8825658" cy="861420"/>
          </a:xfrm>
        </p:spPr>
        <p:txBody>
          <a:bodyPr/>
          <a:lstStyle/>
          <a:p>
            <a:r>
              <a:rPr lang="ru-RU" dirty="0" smtClean="0"/>
              <a:t>Презентация для квалификационной работы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154955" y="4827431"/>
            <a:ext cx="9895118" cy="1560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u-RU" sz="1800" b="1" dirty="0" smtClean="0"/>
              <a:t>Выполнил</a:t>
            </a:r>
            <a:r>
              <a:rPr lang="en-US" sz="1800" dirty="0"/>
              <a:t>:</a:t>
            </a:r>
            <a:r>
              <a:rPr lang="ru-RU" sz="1800" dirty="0" smtClean="0"/>
              <a:t> студент </a:t>
            </a:r>
            <a:r>
              <a:rPr lang="ru-RU" sz="1800" dirty="0"/>
              <a:t>504 группы </a:t>
            </a:r>
            <a:r>
              <a:rPr lang="ru-RU" sz="1800" dirty="0" err="1" smtClean="0"/>
              <a:t>фмф</a:t>
            </a:r>
            <a:endParaRPr lang="ru-RU" sz="1800" dirty="0" smtClean="0"/>
          </a:p>
          <a:p>
            <a:pPr algn="r"/>
            <a:r>
              <a:rPr lang="ru-RU" sz="1800" dirty="0" smtClean="0"/>
              <a:t>Гагауз Сергей</a:t>
            </a:r>
            <a:r>
              <a:rPr lang="en-US" sz="1800" dirty="0" smtClean="0"/>
              <a:t> </a:t>
            </a:r>
            <a:r>
              <a:rPr lang="ru-RU" sz="1800" dirty="0" smtClean="0"/>
              <a:t>Васильевич</a:t>
            </a:r>
          </a:p>
          <a:p>
            <a:pPr algn="r"/>
            <a:r>
              <a:rPr lang="ru-RU" sz="1800" b="1" dirty="0" smtClean="0"/>
              <a:t>Руководитель</a:t>
            </a:r>
            <a:r>
              <a:rPr lang="ru-RU" sz="1800" dirty="0" smtClean="0"/>
              <a:t>: старший преподаватель</a:t>
            </a:r>
          </a:p>
          <a:p>
            <a:pPr algn="r"/>
            <a:r>
              <a:rPr lang="ru-RU" sz="1800" dirty="0" err="1" smtClean="0"/>
              <a:t>Кураксин</a:t>
            </a:r>
            <a:r>
              <a:rPr lang="ru-RU" sz="1800" dirty="0" smtClean="0"/>
              <a:t> Сергей Валерьевич</a:t>
            </a:r>
            <a:endParaRPr lang="ru-RU" sz="1800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154955" y="25904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1800" dirty="0" smtClean="0"/>
              <a:t>Приднестровский </a:t>
            </a:r>
            <a:r>
              <a:rPr lang="ru-RU" sz="1800" dirty="0"/>
              <a:t>Г</a:t>
            </a:r>
            <a:r>
              <a:rPr lang="ru-RU" sz="1800" dirty="0" smtClean="0"/>
              <a:t>осударственный </a:t>
            </a:r>
            <a:r>
              <a:rPr lang="ru-RU" sz="1800" dirty="0"/>
              <a:t>У</a:t>
            </a:r>
            <a:r>
              <a:rPr lang="ru-RU" sz="1800" dirty="0" smtClean="0"/>
              <a:t>ниверситет им. Т.Г. Шевченко</a:t>
            </a:r>
            <a:endParaRPr lang="ru-RU" sz="18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54955" y="6516710"/>
            <a:ext cx="8825658" cy="365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dirty="0" smtClean="0"/>
              <a:t>Тирасполь 2015г.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88220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2477" y="452718"/>
            <a:ext cx="9231985" cy="719259"/>
          </a:xfrm>
        </p:spPr>
        <p:txBody>
          <a:bodyPr/>
          <a:lstStyle/>
          <a:p>
            <a:r>
              <a:rPr lang="ru-RU" dirty="0" smtClean="0"/>
              <a:t>Общая функциональная схема</a:t>
            </a:r>
            <a:endParaRPr lang="ru-RU" dirty="0"/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6540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Приложение</a:t>
            </a:r>
            <a:endParaRPr lang="ru-RU" sz="1400" dirty="0"/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25082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авторизации</a:t>
            </a:r>
            <a:endParaRPr lang="ru-RU" sz="1400" dirty="0"/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2508250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регистрации</a:t>
            </a:r>
            <a:endParaRPr lang="ru-RU" sz="1400" dirty="0"/>
          </a:p>
        </p:txBody>
      </p:sp>
      <p:cxnSp>
        <p:nvCxnSpPr>
          <p:cNvPr id="71" name="Прямая со стрелкой 70"/>
          <p:cNvCxnSpPr>
            <a:stCxn id="66" idx="3"/>
            <a:endCxn id="68" idx="1"/>
          </p:cNvCxnSpPr>
          <p:nvPr/>
        </p:nvCxnSpPr>
        <p:spPr>
          <a:xfrm>
            <a:off x="2089150" y="2938664"/>
            <a:ext cx="419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68" idx="2"/>
            <a:endCxn id="69" idx="0"/>
          </p:cNvCxnSpPr>
          <p:nvPr/>
        </p:nvCxnSpPr>
        <p:spPr>
          <a:xfrm>
            <a:off x="3225800" y="3287914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25082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Регистрация пользователя</a:t>
            </a:r>
            <a:endParaRPr lang="ru-RU" sz="1400" dirty="0"/>
          </a:p>
        </p:txBody>
      </p:sp>
      <p:cxnSp>
        <p:nvCxnSpPr>
          <p:cNvPr id="76" name="Прямая со стрелкой 75"/>
          <p:cNvCxnSpPr>
            <a:stCxn id="69" idx="2"/>
            <a:endCxn id="75" idx="0"/>
          </p:cNvCxnSpPr>
          <p:nvPr/>
        </p:nvCxnSpPr>
        <p:spPr>
          <a:xfrm>
            <a:off x="3225800" y="4268587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943350" y="1673001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Авторизация пользователя</a:t>
            </a:r>
            <a:endParaRPr lang="ru-RU" sz="1400" dirty="0"/>
          </a:p>
        </p:txBody>
      </p:sp>
      <p:cxnSp>
        <p:nvCxnSpPr>
          <p:cNvPr id="93" name="Соединительная линия уступом 92"/>
          <p:cNvCxnSpPr>
            <a:stCxn id="68" idx="0"/>
            <a:endCxn id="88" idx="1"/>
          </p:cNvCxnSpPr>
          <p:nvPr/>
        </p:nvCxnSpPr>
        <p:spPr>
          <a:xfrm rot="5400000" flipH="1" flipV="1">
            <a:off x="3300994" y="1947058"/>
            <a:ext cx="567163" cy="717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Скругленный прямоугольник 93"/>
          <p:cNvSpPr/>
          <p:nvPr/>
        </p:nvSpPr>
        <p:spPr>
          <a:xfrm>
            <a:off x="5378450" y="3079750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Рабочее окно приложения</a:t>
            </a:r>
            <a:endParaRPr lang="ru-RU" sz="1400" dirty="0"/>
          </a:p>
        </p:txBody>
      </p:sp>
      <p:sp>
        <p:nvSpPr>
          <p:cNvPr id="115" name="Загнутый угол 114"/>
          <p:cNvSpPr/>
          <p:nvPr/>
        </p:nvSpPr>
        <p:spPr>
          <a:xfrm>
            <a:off x="7599161" y="2589413"/>
            <a:ext cx="1435100" cy="698500"/>
          </a:xfrm>
          <a:prstGeom prst="foldedCorner">
            <a:avLst/>
          </a:prstGeom>
          <a:solidFill>
            <a:srgbClr val="5E91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новостей</a:t>
            </a:r>
            <a:endParaRPr lang="ru-RU" sz="1400" dirty="0"/>
          </a:p>
        </p:txBody>
      </p:sp>
      <p:sp>
        <p:nvSpPr>
          <p:cNvPr id="116" name="Загнутый угол 115"/>
          <p:cNvSpPr/>
          <p:nvPr/>
        </p:nvSpPr>
        <p:spPr>
          <a:xfrm>
            <a:off x="7599161" y="3570087"/>
            <a:ext cx="1435100" cy="698500"/>
          </a:xfrm>
          <a:prstGeom prst="foldedCorner">
            <a:avLst/>
          </a:prstGeom>
          <a:solidFill>
            <a:srgbClr val="5E91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контактов</a:t>
            </a:r>
            <a:endParaRPr lang="ru-RU" sz="1400" dirty="0"/>
          </a:p>
        </p:txBody>
      </p:sp>
      <p:cxnSp>
        <p:nvCxnSpPr>
          <p:cNvPr id="118" name="Соединительная линия уступом 117"/>
          <p:cNvCxnSpPr>
            <a:stCxn id="94" idx="3"/>
            <a:endCxn id="116" idx="1"/>
          </p:cNvCxnSpPr>
          <p:nvPr/>
        </p:nvCxnSpPr>
        <p:spPr>
          <a:xfrm>
            <a:off x="6813550" y="3429000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Соединительная линия уступом 118"/>
          <p:cNvCxnSpPr>
            <a:stCxn id="94" idx="3"/>
            <a:endCxn id="115" idx="1"/>
          </p:cNvCxnSpPr>
          <p:nvPr/>
        </p:nvCxnSpPr>
        <p:spPr>
          <a:xfrm flipV="1">
            <a:off x="6813550" y="2938663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/>
          <p:cNvSpPr/>
          <p:nvPr/>
        </p:nvSpPr>
        <p:spPr>
          <a:xfrm>
            <a:off x="9364461" y="2589414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Загрузка новостей</a:t>
            </a:r>
            <a:endParaRPr lang="ru-RU" sz="1400" dirty="0"/>
          </a:p>
        </p:txBody>
      </p:sp>
      <p:cxnSp>
        <p:nvCxnSpPr>
          <p:cNvPr id="135" name="Прямая со стрелкой 134"/>
          <p:cNvCxnSpPr>
            <a:stCxn id="115" idx="3"/>
            <a:endCxn id="134" idx="1"/>
          </p:cNvCxnSpPr>
          <p:nvPr/>
        </p:nvCxnSpPr>
        <p:spPr>
          <a:xfrm>
            <a:off x="9034261" y="2938663"/>
            <a:ext cx="330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кругленный прямоугольник 137"/>
          <p:cNvSpPr/>
          <p:nvPr/>
        </p:nvSpPr>
        <p:spPr>
          <a:xfrm>
            <a:off x="9364461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Добавление / изменение контактов</a:t>
            </a:r>
            <a:endParaRPr lang="ru-RU" sz="1400" dirty="0"/>
          </a:p>
        </p:txBody>
      </p:sp>
      <p:cxnSp>
        <p:nvCxnSpPr>
          <p:cNvPr id="139" name="Прямая со стрелкой 138"/>
          <p:cNvCxnSpPr>
            <a:stCxn id="116" idx="3"/>
            <a:endCxn id="138" idx="1"/>
          </p:cNvCxnSpPr>
          <p:nvPr/>
        </p:nvCxnSpPr>
        <p:spPr>
          <a:xfrm>
            <a:off x="9034261" y="3919337"/>
            <a:ext cx="33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Блок-схема: магнитный диск 141"/>
          <p:cNvSpPr/>
          <p:nvPr/>
        </p:nvSpPr>
        <p:spPr>
          <a:xfrm>
            <a:off x="8481811" y="4550760"/>
            <a:ext cx="143510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База контактов</a:t>
            </a:r>
            <a:endParaRPr lang="ru-RU" sz="1400" dirty="0"/>
          </a:p>
        </p:txBody>
      </p:sp>
      <p:cxnSp>
        <p:nvCxnSpPr>
          <p:cNvPr id="143" name="Соединительная линия уступом 142"/>
          <p:cNvCxnSpPr>
            <a:stCxn id="142" idx="2"/>
            <a:endCxn id="116" idx="2"/>
          </p:cNvCxnSpPr>
          <p:nvPr/>
        </p:nvCxnSpPr>
        <p:spPr>
          <a:xfrm rot="10800000">
            <a:off x="8316711" y="4268588"/>
            <a:ext cx="165100" cy="6314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Соединительная линия уступом 145"/>
          <p:cNvCxnSpPr>
            <a:stCxn id="138" idx="2"/>
            <a:endCxn id="142" idx="4"/>
          </p:cNvCxnSpPr>
          <p:nvPr/>
        </p:nvCxnSpPr>
        <p:spPr>
          <a:xfrm rot="5400000">
            <a:off x="9683750" y="4501748"/>
            <a:ext cx="631423" cy="1651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Блок-схема: магнитный диск 155"/>
          <p:cNvSpPr/>
          <p:nvPr/>
        </p:nvSpPr>
        <p:spPr>
          <a:xfrm>
            <a:off x="6454775" y="5533134"/>
            <a:ext cx="150316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Настройки</a:t>
            </a:r>
            <a:endParaRPr lang="ru-RU" sz="1400" dirty="0"/>
          </a:p>
        </p:txBody>
      </p:sp>
      <p:cxnSp>
        <p:nvCxnSpPr>
          <p:cNvPr id="158" name="Соединительная линия уступом 157"/>
          <p:cNvCxnSpPr>
            <a:stCxn id="88" idx="2"/>
            <a:endCxn id="156" idx="3"/>
          </p:cNvCxnSpPr>
          <p:nvPr/>
        </p:nvCxnSpPr>
        <p:spPr>
          <a:xfrm rot="16200000" flipH="1">
            <a:off x="4003561" y="3028839"/>
            <a:ext cx="3860133" cy="2545455"/>
          </a:xfrm>
          <a:prstGeom prst="bentConnector3">
            <a:avLst>
              <a:gd name="adj1" fmla="val 1059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Соединительная линия уступом 159"/>
          <p:cNvCxnSpPr>
            <a:stCxn id="156" idx="2"/>
            <a:endCxn id="94" idx="2"/>
          </p:cNvCxnSpPr>
          <p:nvPr/>
        </p:nvCxnSpPr>
        <p:spPr>
          <a:xfrm rot="10800000">
            <a:off x="6096001" y="3778250"/>
            <a:ext cx="358775" cy="210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Соединительная линия уступом 163"/>
          <p:cNvCxnSpPr>
            <a:stCxn id="134" idx="3"/>
            <a:endCxn id="156" idx="4"/>
          </p:cNvCxnSpPr>
          <p:nvPr/>
        </p:nvCxnSpPr>
        <p:spPr>
          <a:xfrm flipH="1">
            <a:off x="7957935" y="2938664"/>
            <a:ext cx="2841626" cy="2943720"/>
          </a:xfrm>
          <a:prstGeom prst="bentConnector3">
            <a:avLst>
              <a:gd name="adj1" fmla="val -80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Соединительная линия уступом 171"/>
          <p:cNvCxnSpPr>
            <a:stCxn id="88" idx="3"/>
            <a:endCxn id="94" idx="0"/>
          </p:cNvCxnSpPr>
          <p:nvPr/>
        </p:nvCxnSpPr>
        <p:spPr>
          <a:xfrm>
            <a:off x="5378450" y="2022251"/>
            <a:ext cx="717550" cy="10574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/>
          <p:cNvSpPr/>
          <p:nvPr/>
        </p:nvSpPr>
        <p:spPr>
          <a:xfrm>
            <a:off x="6540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Push receiver</a:t>
            </a:r>
            <a:endParaRPr lang="ru-RU" sz="1400" dirty="0"/>
          </a:p>
        </p:txBody>
      </p:sp>
      <p:cxnSp>
        <p:nvCxnSpPr>
          <p:cNvPr id="203" name="Прямая со стрелкой 202"/>
          <p:cNvCxnSpPr>
            <a:stCxn id="66" idx="2"/>
            <a:endCxn id="202" idx="0"/>
          </p:cNvCxnSpPr>
          <p:nvPr/>
        </p:nvCxnSpPr>
        <p:spPr>
          <a:xfrm>
            <a:off x="1371600" y="3287914"/>
            <a:ext cx="0" cy="1262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6" grpId="0" animBg="1"/>
      <p:bldP spid="68" grpId="0" animBg="1"/>
      <p:bldP spid="69" grpId="0" animBg="1"/>
      <p:bldP spid="75" grpId="0" animBg="1"/>
      <p:bldP spid="88" grpId="0" animBg="1"/>
      <p:bldP spid="94" grpId="0" animBg="1"/>
      <p:bldP spid="115" grpId="0" animBg="1"/>
      <p:bldP spid="116" grpId="0" animBg="1"/>
      <p:bldP spid="134" grpId="0" animBg="1"/>
      <p:bldP spid="138" grpId="0" animBg="1"/>
      <p:bldP spid="142" grpId="0" animBg="1"/>
      <p:bldP spid="156" grpId="0" animBg="1"/>
      <p:bldP spid="2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624"/>
          </a:xfrm>
        </p:spPr>
        <p:txBody>
          <a:bodyPr/>
          <a:lstStyle/>
          <a:p>
            <a:r>
              <a:rPr lang="ru-RU" dirty="0" smtClean="0"/>
              <a:t>Уровни доступа</a:t>
            </a:r>
            <a:endParaRPr lang="ru-RU" dirty="0"/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604173"/>
              </p:ext>
            </p:extLst>
          </p:nvPr>
        </p:nvGraphicFramePr>
        <p:xfrm>
          <a:off x="108155" y="1592825"/>
          <a:ext cx="11975693" cy="5144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50142"/>
                <a:gridCol w="1193941"/>
                <a:gridCol w="1290230"/>
                <a:gridCol w="1290230"/>
                <a:gridCol w="1290230"/>
                <a:gridCol w="1290230"/>
                <a:gridCol w="1290230"/>
                <a:gridCol w="1290230"/>
                <a:gridCol w="1290230"/>
              </a:tblGrid>
              <a:tr h="1029942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          </a:t>
                      </a:r>
                      <a:r>
                        <a:rPr lang="ru-RU" sz="1700" baseline="0" dirty="0" smtClean="0"/>
                        <a:t>    </a:t>
                      </a:r>
                      <a:r>
                        <a:rPr lang="ru-RU" sz="1700" dirty="0" smtClean="0"/>
                        <a:t>Опции</a:t>
                      </a:r>
                    </a:p>
                    <a:p>
                      <a:r>
                        <a:rPr lang="ru-RU" sz="1700" dirty="0" smtClean="0"/>
                        <a:t>Уровень</a:t>
                      </a:r>
                      <a:endParaRPr lang="ru-RU" sz="17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E75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Авторизация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Записная</a:t>
                      </a:r>
                      <a:r>
                        <a:rPr lang="ru-RU" sz="1200" baseline="0" dirty="0" smtClean="0"/>
                        <a:t> книжка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Общие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Новости классов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Все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Информация об авторе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Добавление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Изменение чужой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Неподтвержденный</a:t>
                      </a:r>
                      <a:r>
                        <a:rPr lang="ru-RU" sz="1200" b="1" baseline="0" dirty="0" smtClean="0"/>
                        <a:t> пользователь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Подтвержденный</a:t>
                      </a:r>
                      <a:r>
                        <a:rPr lang="ru-RU" sz="1200" b="1" baseline="0" dirty="0" smtClean="0"/>
                        <a:t> пользователь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Родитель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Глава </a:t>
                      </a:r>
                      <a:r>
                        <a:rPr lang="ru-RU" sz="1200" b="1" baseline="0" dirty="0" smtClean="0"/>
                        <a:t>родительского комитета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Учитель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Классный руководитель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Администрация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240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24683"/>
            <a:ext cx="12192000" cy="770292"/>
          </a:xfrm>
        </p:spPr>
        <p:txBody>
          <a:bodyPr/>
          <a:lstStyle/>
          <a:p>
            <a:pPr algn="ctr"/>
            <a:r>
              <a:rPr lang="ru-RU" dirty="0" smtClean="0"/>
              <a:t>Демонстрация работы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36" y="1223010"/>
            <a:ext cx="460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910" y="4777381"/>
            <a:ext cx="8733704" cy="861420"/>
          </a:xfrm>
        </p:spPr>
        <p:txBody>
          <a:bodyPr/>
          <a:lstStyle/>
          <a:p>
            <a:r>
              <a:rPr lang="ru-RU" dirty="0" smtClean="0"/>
              <a:t>На этом все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odystrong.info/assets/images/peoples/tolstoy/tolstoy_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21" y="2951830"/>
            <a:ext cx="4388844" cy="54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 воспитание, и образование нераздельны. Нельзя воспитывать, не передавая знания, всякое же знание действует воспитательно.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4"/>
          </p:nvPr>
        </p:nvSpPr>
        <p:spPr/>
        <p:txBody>
          <a:bodyPr>
            <a:noAutofit/>
          </a:bodyPr>
          <a:lstStyle/>
          <a:p>
            <a:pPr algn="r"/>
            <a:r>
              <a:rPr lang="ru-RU" sz="2000" dirty="0" smtClean="0"/>
              <a:t>Лев Николаевич Толстой</a:t>
            </a:r>
          </a:p>
        </p:txBody>
      </p:sp>
    </p:spTree>
    <p:extLst>
      <p:ext uri="{BB962C8B-B14F-4D97-AF65-F5344CB8AC3E}">
        <p14:creationId xmlns:p14="http://schemas.microsoft.com/office/powerpoint/2010/main" val="26960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1079"/>
          </a:xfrm>
        </p:spPr>
        <p:txBody>
          <a:bodyPr/>
          <a:lstStyle/>
          <a:p>
            <a:r>
              <a:rPr lang="ru-RU" dirty="0" smtClean="0"/>
              <a:t>Обозначение проблемы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4173794" y="5258919"/>
            <a:ext cx="3982064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268065" y="2890994"/>
            <a:ext cx="2005780" cy="19514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2642771" y="5059390"/>
            <a:ext cx="1260000" cy="1798610"/>
            <a:chOff x="2755735" y="1503676"/>
            <a:chExt cx="1260000" cy="1798610"/>
          </a:xfrm>
        </p:grpSpPr>
        <p:sp>
          <p:nvSpPr>
            <p:cNvPr id="9" name="TextBox 8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8435189" y="5059390"/>
            <a:ext cx="1260000" cy="1583165"/>
            <a:chOff x="8171471" y="1503676"/>
            <a:chExt cx="1260000" cy="1583165"/>
          </a:xfrm>
        </p:grpSpPr>
        <p:sp>
          <p:nvSpPr>
            <p:cNvPr id="12" name="TextBox 11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Родители</a:t>
              </a:r>
              <a:endParaRPr lang="ru-RU" sz="1500" dirty="0" smtClean="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>
          <a:xfrm>
            <a:off x="5466000" y="1214531"/>
            <a:ext cx="1260000" cy="1567777"/>
            <a:chOff x="5505961" y="1163015"/>
            <a:chExt cx="1260000" cy="1567777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961" y="1163015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505961" y="2423015"/>
              <a:ext cx="12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Ученик</a:t>
              </a:r>
              <a:endParaRPr lang="ru-RU" sz="1500" dirty="0"/>
            </a:p>
          </p:txBody>
        </p:sp>
      </p:grpSp>
      <p:cxnSp>
        <p:nvCxnSpPr>
          <p:cNvPr id="26" name="Прямая соединительная линия 25"/>
          <p:cNvCxnSpPr/>
          <p:nvPr/>
        </p:nvCxnSpPr>
        <p:spPr>
          <a:xfrm flipV="1">
            <a:off x="4046106" y="2890994"/>
            <a:ext cx="1926991" cy="19514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1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1813"/>
          </a:xfrm>
        </p:spPr>
        <p:txBody>
          <a:bodyPr/>
          <a:lstStyle/>
          <a:p>
            <a:r>
              <a:rPr lang="ru-RU" dirty="0" smtClean="0"/>
              <a:t>Обозначение проблемы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5585977" y="4242340"/>
            <a:ext cx="1020045" cy="1480883"/>
            <a:chOff x="5586391" y="4358208"/>
            <a:chExt cx="1020045" cy="148088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391" y="4358208"/>
              <a:ext cx="1019218" cy="10192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86391" y="5377426"/>
              <a:ext cx="1020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/>
                <a:t>Цифровая школа</a:t>
              </a:r>
              <a:endParaRPr lang="ru-RU" sz="1200" dirty="0"/>
            </a:p>
          </p:txBody>
        </p:sp>
      </p:grpSp>
      <p:cxnSp>
        <p:nvCxnSpPr>
          <p:cNvPr id="6" name="Прямая соединительная линия 5"/>
          <p:cNvCxnSpPr/>
          <p:nvPr/>
        </p:nvCxnSpPr>
        <p:spPr>
          <a:xfrm flipV="1">
            <a:off x="4046106" y="4842456"/>
            <a:ext cx="1419894" cy="8739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725172" y="4842456"/>
            <a:ext cx="1567509" cy="8807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2642771" y="5059390"/>
            <a:ext cx="1260000" cy="1798610"/>
            <a:chOff x="2755735" y="1503676"/>
            <a:chExt cx="1260000" cy="1798610"/>
          </a:xfrm>
        </p:grpSpPr>
        <p:sp>
          <p:nvSpPr>
            <p:cNvPr id="9" name="TextBox 8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8435189" y="5059390"/>
            <a:ext cx="1260000" cy="1583165"/>
            <a:chOff x="8171471" y="1503676"/>
            <a:chExt cx="1260000" cy="1583165"/>
          </a:xfrm>
        </p:grpSpPr>
        <p:sp>
          <p:nvSpPr>
            <p:cNvPr id="12" name="TextBox 11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Родители</a:t>
              </a:r>
              <a:endParaRPr lang="ru-RU" sz="1500" dirty="0" smtClean="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>
          <a:xfrm>
            <a:off x="5466000" y="1214531"/>
            <a:ext cx="1260000" cy="1567777"/>
            <a:chOff x="5505961" y="1163015"/>
            <a:chExt cx="1260000" cy="1567777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961" y="1163015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505961" y="2423015"/>
              <a:ext cx="12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Ученик</a:t>
              </a:r>
              <a:endParaRPr lang="ru-RU" sz="1500" dirty="0"/>
            </a:p>
          </p:txBody>
        </p:sp>
      </p:grpSp>
      <p:cxnSp>
        <p:nvCxnSpPr>
          <p:cNvPr id="26" name="Прямая соединительная линия 25"/>
          <p:cNvCxnSpPr/>
          <p:nvPr/>
        </p:nvCxnSpPr>
        <p:spPr>
          <a:xfrm flipV="1">
            <a:off x="6095586" y="2890993"/>
            <a:ext cx="414" cy="12302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Универ\5 курс\Курсовая-Дипломная\Презентация\page-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:\Универ\5 курс\Курсовая-Дипломная\Презентация\intro-applica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0"/>
            <a:ext cx="6477001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74573" y="209320"/>
            <a:ext cx="116570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SMS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490" y="1189557"/>
            <a:ext cx="193995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Звонки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43" y="1768518"/>
            <a:ext cx="165622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Почта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6451" y="2635412"/>
            <a:ext cx="180209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Радио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7575" y="610596"/>
            <a:ext cx="487986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Доступ в интернет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9729" y="3313910"/>
            <a:ext cx="184056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Время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579" y="3162165"/>
            <a:ext cx="177644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Видео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5402" y="4035177"/>
            <a:ext cx="47708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Социальные сети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3303" y="2079470"/>
            <a:ext cx="310694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Избранное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51" y="4541236"/>
            <a:ext cx="192713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Файлы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0013" y="5269617"/>
            <a:ext cx="37401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Родственники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15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Основа квалификационной работы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2032000" y="2440136"/>
            <a:ext cx="8128000" cy="3193171"/>
            <a:chOff x="2032000" y="2440136"/>
            <a:chExt cx="8128000" cy="3193171"/>
          </a:xfrm>
        </p:grpSpPr>
        <p:sp>
          <p:nvSpPr>
            <p:cNvPr id="20" name="Полилиния 19"/>
            <p:cNvSpPr/>
            <p:nvPr/>
          </p:nvSpPr>
          <p:spPr>
            <a:xfrm>
              <a:off x="2032000" y="2440136"/>
              <a:ext cx="8128000" cy="1183746"/>
            </a:xfrm>
            <a:custGeom>
              <a:avLst/>
              <a:gdLst>
                <a:gd name="connsiteX0" fmla="*/ 0 w 8128000"/>
                <a:gd name="connsiteY0" fmla="*/ 295937 h 1183746"/>
                <a:gd name="connsiteX1" fmla="*/ 7536127 w 8128000"/>
                <a:gd name="connsiteY1" fmla="*/ 295937 h 1183746"/>
                <a:gd name="connsiteX2" fmla="*/ 7536127 w 8128000"/>
                <a:gd name="connsiteY2" fmla="*/ 0 h 1183746"/>
                <a:gd name="connsiteX3" fmla="*/ 8128000 w 8128000"/>
                <a:gd name="connsiteY3" fmla="*/ 591873 h 1183746"/>
                <a:gd name="connsiteX4" fmla="*/ 7536127 w 8128000"/>
                <a:gd name="connsiteY4" fmla="*/ 1183746 h 1183746"/>
                <a:gd name="connsiteX5" fmla="*/ 7536127 w 8128000"/>
                <a:gd name="connsiteY5" fmla="*/ 887810 h 1183746"/>
                <a:gd name="connsiteX6" fmla="*/ 0 w 8128000"/>
                <a:gd name="connsiteY6" fmla="*/ 887810 h 1183746"/>
                <a:gd name="connsiteX7" fmla="*/ 0 w 8128000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0" h="1183746">
                  <a:moveTo>
                    <a:pt x="0" y="295937"/>
                  </a:moveTo>
                  <a:lnTo>
                    <a:pt x="7536127" y="295937"/>
                  </a:lnTo>
                  <a:lnTo>
                    <a:pt x="7536127" y="0"/>
                  </a:lnTo>
                  <a:lnTo>
                    <a:pt x="8128000" y="591873"/>
                  </a:lnTo>
                  <a:lnTo>
                    <a:pt x="7536127" y="1183746"/>
                  </a:lnTo>
                  <a:lnTo>
                    <a:pt x="7536127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Цель</a:t>
              </a:r>
              <a:endParaRPr lang="ru-RU" sz="2200" kern="1200" dirty="0"/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2032000" y="3352976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Разработать информационное приложения для родителей и </a:t>
              </a:r>
              <a:r>
                <a:rPr lang="ru-RU" sz="1600" kern="1200" dirty="0" smtClean="0"/>
                <a:t>учителей, направленное для решения обозначенной проблемы</a:t>
              </a:r>
              <a:endParaRPr lang="ru-RU" sz="1600" kern="12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535423" y="2834718"/>
            <a:ext cx="5624576" cy="3193171"/>
            <a:chOff x="4535423" y="2834718"/>
            <a:chExt cx="5624576" cy="3193171"/>
          </a:xfrm>
        </p:grpSpPr>
        <p:sp>
          <p:nvSpPr>
            <p:cNvPr id="22" name="Полилиния 21"/>
            <p:cNvSpPr/>
            <p:nvPr/>
          </p:nvSpPr>
          <p:spPr>
            <a:xfrm>
              <a:off x="4535423" y="2834718"/>
              <a:ext cx="5624576" cy="1183746"/>
            </a:xfrm>
            <a:custGeom>
              <a:avLst/>
              <a:gdLst>
                <a:gd name="connsiteX0" fmla="*/ 0 w 5624576"/>
                <a:gd name="connsiteY0" fmla="*/ 295937 h 1183746"/>
                <a:gd name="connsiteX1" fmla="*/ 5032703 w 5624576"/>
                <a:gd name="connsiteY1" fmla="*/ 295937 h 1183746"/>
                <a:gd name="connsiteX2" fmla="*/ 5032703 w 5624576"/>
                <a:gd name="connsiteY2" fmla="*/ 0 h 1183746"/>
                <a:gd name="connsiteX3" fmla="*/ 5624576 w 5624576"/>
                <a:gd name="connsiteY3" fmla="*/ 591873 h 1183746"/>
                <a:gd name="connsiteX4" fmla="*/ 5032703 w 5624576"/>
                <a:gd name="connsiteY4" fmla="*/ 1183746 h 1183746"/>
                <a:gd name="connsiteX5" fmla="*/ 5032703 w 5624576"/>
                <a:gd name="connsiteY5" fmla="*/ 887810 h 1183746"/>
                <a:gd name="connsiteX6" fmla="*/ 0 w 5624576"/>
                <a:gd name="connsiteY6" fmla="*/ 887810 h 1183746"/>
                <a:gd name="connsiteX7" fmla="*/ 0 w 5624576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4576" h="1183746">
                  <a:moveTo>
                    <a:pt x="0" y="295937"/>
                  </a:moveTo>
                  <a:lnTo>
                    <a:pt x="5032703" y="295937"/>
                  </a:lnTo>
                  <a:lnTo>
                    <a:pt x="5032703" y="0"/>
                  </a:lnTo>
                  <a:lnTo>
                    <a:pt x="5624576" y="591873"/>
                  </a:lnTo>
                  <a:lnTo>
                    <a:pt x="5032703" y="1183746"/>
                  </a:lnTo>
                  <a:lnTo>
                    <a:pt x="5032703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Задание</a:t>
              </a:r>
              <a:endParaRPr lang="ru-RU" sz="2200" kern="1200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4535423" y="3747558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Разработка </a:t>
              </a:r>
              <a:r>
                <a:rPr lang="ru-RU" sz="1600" kern="1200" dirty="0" smtClean="0"/>
                <a:t>информационного приложения </a:t>
              </a:r>
              <a:r>
                <a:rPr lang="ru-RU" sz="1600" kern="1200" dirty="0" smtClean="0"/>
                <a:t>для мобильных устройств и планшетов на основе операционной системы Android</a:t>
              </a:r>
              <a:endParaRPr lang="ru-RU" sz="1600" kern="120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038848" y="3229301"/>
            <a:ext cx="3121152" cy="3159797"/>
            <a:chOff x="7038848" y="3229301"/>
            <a:chExt cx="3121152" cy="3159797"/>
          </a:xfrm>
        </p:grpSpPr>
        <p:sp>
          <p:nvSpPr>
            <p:cNvPr id="18" name="Полилиния 17"/>
            <p:cNvSpPr/>
            <p:nvPr/>
          </p:nvSpPr>
          <p:spPr>
            <a:xfrm>
              <a:off x="7038848" y="3229301"/>
              <a:ext cx="3121152" cy="1183746"/>
            </a:xfrm>
            <a:custGeom>
              <a:avLst/>
              <a:gdLst>
                <a:gd name="connsiteX0" fmla="*/ 0 w 3121152"/>
                <a:gd name="connsiteY0" fmla="*/ 295937 h 1183746"/>
                <a:gd name="connsiteX1" fmla="*/ 2529279 w 3121152"/>
                <a:gd name="connsiteY1" fmla="*/ 295937 h 1183746"/>
                <a:gd name="connsiteX2" fmla="*/ 2529279 w 3121152"/>
                <a:gd name="connsiteY2" fmla="*/ 0 h 1183746"/>
                <a:gd name="connsiteX3" fmla="*/ 3121152 w 3121152"/>
                <a:gd name="connsiteY3" fmla="*/ 591873 h 1183746"/>
                <a:gd name="connsiteX4" fmla="*/ 2529279 w 3121152"/>
                <a:gd name="connsiteY4" fmla="*/ 1183746 h 1183746"/>
                <a:gd name="connsiteX5" fmla="*/ 2529279 w 3121152"/>
                <a:gd name="connsiteY5" fmla="*/ 887810 h 1183746"/>
                <a:gd name="connsiteX6" fmla="*/ 0 w 3121152"/>
                <a:gd name="connsiteY6" fmla="*/ 887810 h 1183746"/>
                <a:gd name="connsiteX7" fmla="*/ 0 w 3121152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1152" h="1183746">
                  <a:moveTo>
                    <a:pt x="0" y="295937"/>
                  </a:moveTo>
                  <a:lnTo>
                    <a:pt x="2529279" y="295937"/>
                  </a:lnTo>
                  <a:lnTo>
                    <a:pt x="2529279" y="0"/>
                  </a:lnTo>
                  <a:lnTo>
                    <a:pt x="3121152" y="591873"/>
                  </a:lnTo>
                  <a:lnTo>
                    <a:pt x="2529279" y="1183746"/>
                  </a:lnTo>
                  <a:lnTo>
                    <a:pt x="2529279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Задача</a:t>
              </a:r>
              <a:endParaRPr lang="ru-RU" sz="2200" kern="1200" dirty="0"/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7038848" y="4142140"/>
              <a:ext cx="2503424" cy="2246958"/>
            </a:xfrm>
            <a:custGeom>
              <a:avLst/>
              <a:gdLst>
                <a:gd name="connsiteX0" fmla="*/ 0 w 2503424"/>
                <a:gd name="connsiteY0" fmla="*/ 0 h 2246958"/>
                <a:gd name="connsiteX1" fmla="*/ 2503424 w 2503424"/>
                <a:gd name="connsiteY1" fmla="*/ 0 h 2246958"/>
                <a:gd name="connsiteX2" fmla="*/ 2503424 w 2503424"/>
                <a:gd name="connsiteY2" fmla="*/ 2246958 h 2246958"/>
                <a:gd name="connsiteX3" fmla="*/ 0 w 2503424"/>
                <a:gd name="connsiteY3" fmla="*/ 2246958 h 2246958"/>
                <a:gd name="connsiteX4" fmla="*/ 0 w 2503424"/>
                <a:gd name="connsiteY4" fmla="*/ 0 h 22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46958">
                  <a:moveTo>
                    <a:pt x="0" y="0"/>
                  </a:moveTo>
                  <a:lnTo>
                    <a:pt x="2503424" y="0"/>
                  </a:lnTo>
                  <a:lnTo>
                    <a:pt x="2503424" y="2246958"/>
                  </a:lnTo>
                  <a:lnTo>
                    <a:pt x="0" y="2246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Получение и применение знаний о принципах разработки приложений для мобильных платформ</a:t>
              </a:r>
              <a:endParaRPr lang="ru-RU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95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761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4031771618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/>
          <a:lstStyle/>
          <a:p>
            <a:r>
              <a:rPr lang="ru-RU" sz="4200" dirty="0" smtClean="0"/>
              <a:t>Выбор платформы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155619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808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62" y="499121"/>
            <a:ext cx="5760000" cy="388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62" y="2614394"/>
            <a:ext cx="1800000" cy="3545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8" y="2443121"/>
            <a:ext cx="6120000" cy="4414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rver-monitor.clan.su/_ld/0/351526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" y="1487155"/>
            <a:ext cx="234273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" y="3185051"/>
            <a:ext cx="200000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http://www.kevalam.com/images/development_images/database%20development/SQL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5" y="4122379"/>
            <a:ext cx="227768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2" descr="http://www.bapps.kz/media/img/technology/android-studio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" y="5409250"/>
            <a:ext cx="2562713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71010" y="1902653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</a:t>
            </a:r>
            <a:r>
              <a:rPr lang="en-US" dirty="0" smtClean="0"/>
              <a:t> – </a:t>
            </a:r>
            <a:r>
              <a:rPr lang="ru-RU" dirty="0" smtClean="0"/>
              <a:t>язык программирования, для создания приложений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71010" y="3526387"/>
            <a:ext cx="6814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PHP + MySQL </a:t>
            </a:r>
            <a:r>
              <a:rPr lang="en-US" dirty="0" smtClean="0"/>
              <a:t>– </a:t>
            </a:r>
            <a:r>
              <a:rPr lang="ru-RU" dirty="0"/>
              <a:t>о</a:t>
            </a:r>
            <a:r>
              <a:rPr lang="ru-RU" dirty="0" smtClean="0"/>
              <a:t>существляют получение данных для приложения из интернета.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SQLite</a:t>
            </a:r>
            <a:r>
              <a:rPr lang="en-US" dirty="0" smtClean="0"/>
              <a:t> –</a:t>
            </a:r>
            <a:r>
              <a:rPr lang="ru-RU" dirty="0" smtClean="0"/>
              <a:t> хранение данных внутри приложения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71010" y="5626084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Android Studio </a:t>
            </a:r>
            <a:r>
              <a:rPr lang="en-US" dirty="0" smtClean="0"/>
              <a:t>– </a:t>
            </a:r>
            <a:r>
              <a:rPr lang="ru-RU" dirty="0"/>
              <a:t>и</a:t>
            </a:r>
            <a:r>
              <a:rPr lang="ru-RU" dirty="0" smtClean="0"/>
              <a:t>нтегрированная среда разработки для создания приложения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46111" y="452718"/>
            <a:ext cx="9404723" cy="8275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Используемые инструменты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1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5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7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934EB667-AF10-4075-9E90-7049754B8EC6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56488C50-B9C7-4642-960B-834396EF3184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6CCC1B4B-1B53-4063-87B8-2F25B4F017B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C2168F3-5330-4D8E-AC8F-EB70434878AB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E4B93A27-1743-4D2E-9614-A904D18ADC4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962A0133-9890-4894-834B-EB7E6438A1DD}">
  <ds:schemaRefs>
    <ds:schemaRef ds:uri="http://schemas.microsoft.com/VisualStudio/2011/storyboarding/control/v1.0"/>
  </ds:schemaRefs>
</ds:datastoreItem>
</file>

<file path=customXml/itemProps15.xml><?xml version="1.0" encoding="utf-8"?>
<ds:datastoreItem xmlns:ds="http://schemas.openxmlformats.org/officeDocument/2006/customXml" ds:itemID="{CA3C2F73-CC3B-443A-B2BF-9E7BA80ED749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268D793C-100F-4749-A3CB-4FEEA334DED9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DAD2705F-338A-49B9-B314-6993E2969536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B153B7F0-2641-48F3-AB0D-649D738005AC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F40027F6-ACF5-4B91-8530-640E3C8BA047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249BC9C3-27C1-4751-97CE-819661B14D9E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215D3523-6867-4EDA-8C13-8FEF66991C9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2CA6D9B-E8E2-4531-A61D-B78D3DAEE7B9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B466AC01-F12B-482A-A26E-65C2DE14854E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1753</TotalTime>
  <Words>608</Words>
  <Application>Microsoft Office PowerPoint</Application>
  <PresentationFormat>Широкоэкранный</PresentationFormat>
  <Paragraphs>164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Ион</vt:lpstr>
      <vt:lpstr>Автоматизированная система для мобильных устройств «Обеспечение родительского контроля учащихся» на базе операционной системы Android</vt:lpstr>
      <vt:lpstr>И воспитание, и образование нераздельны. Нельзя воспитывать, не передавая знания, всякое же знание действует воспитательно.</vt:lpstr>
      <vt:lpstr>Обозначение проблемы</vt:lpstr>
      <vt:lpstr>Обозначение проблемы</vt:lpstr>
      <vt:lpstr>Презентация PowerPoint</vt:lpstr>
      <vt:lpstr>Основа квалификационной работы</vt:lpstr>
      <vt:lpstr>Выбор платформы</vt:lpstr>
      <vt:lpstr>Презентация PowerPoint</vt:lpstr>
      <vt:lpstr>Презентация PowerPoint</vt:lpstr>
      <vt:lpstr>Общая функциональная схема</vt:lpstr>
      <vt:lpstr>Уровни доступа</vt:lpstr>
      <vt:lpstr>Демонстрация работы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Цифровая школа</dc:title>
  <dc:creator>Сергей Гагауз</dc:creator>
  <cp:lastModifiedBy>Сергей Гагауз</cp:lastModifiedBy>
  <cp:revision>154</cp:revision>
  <dcterms:created xsi:type="dcterms:W3CDTF">2014-12-29T07:43:35Z</dcterms:created>
  <dcterms:modified xsi:type="dcterms:W3CDTF">2015-06-28T23:32:24Z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